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268" r:id="rId37"/>
    <p:sldId id="283"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292"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5712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1B51-9658-44C4-A450-A3B55C3E7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F451E-A9EC-4821-B1D9-B6F4E23B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E93B-83C6-4183-B8B9-3A62AB363820}"/>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BF3923F5-DEDC-42C3-BFCA-5DFB4E027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8975C-482B-4635-977A-AB1A35EEB3E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21349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2EAAB8-6FE7-440F-B802-6C3C99F85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2B74D-2C8E-4AD9-9100-3AF02ADF32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7E97A-D934-4ED0-8BA2-ADB4F86305BC}"/>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EC6FC2D2-2794-4C04-B6BF-46E4E377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7F7FB-56F6-4EE5-A718-71556CC05C83}"/>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85490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5605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FD78-B838-41D1-87F2-F6B53A489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2834E-3E62-49EF-BFEA-5E96F81A8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AF7EA2-AC2A-47ED-9D0F-80DA0C98C25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F70FEC12-E63F-4966-86BB-8CB35F48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62986-6DE2-46D6-A25A-353B91C640F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64875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1734-197B-40B8-965B-662CA9B4B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D3A34-6C24-4E27-B1F3-38D2DB59A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A52631-17ED-435A-BB0A-58A7E73C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5091B-7385-4F9B-A1B2-90B0549D6F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18367C22-B5C2-488B-800F-1F47DC977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5878-05E2-40B2-8FB0-BF7839F7116C}"/>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08722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B3E8-6F7A-4EF4-BD6A-0A1F9D273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09D705-92AA-4840-9E82-22198E0FC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89913-961C-4E3C-B43F-138A3AEBC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73E4F-DC6C-451C-BDD5-A3CAF8A99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748F0-A8EC-4187-B61F-0E2E4F12C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07E9-4F41-4CC5-8658-911E0500A5A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8" name="Footer Placeholder 7">
            <a:extLst>
              <a:ext uri="{FF2B5EF4-FFF2-40B4-BE49-F238E27FC236}">
                <a16:creationId xmlns:a16="http://schemas.microsoft.com/office/drawing/2014/main" id="{CD46B4DF-8F2F-4EA5-A480-8A0A0C28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ED3A2-CDC0-4CD4-88D6-18BB568C2BA5}"/>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46377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34FF-E251-4BE4-A3E0-1F53CC7B1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7301EF-117A-4A14-A9DA-0E67041D0B02}"/>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4" name="Footer Placeholder 3">
            <a:extLst>
              <a:ext uri="{FF2B5EF4-FFF2-40B4-BE49-F238E27FC236}">
                <a16:creationId xmlns:a16="http://schemas.microsoft.com/office/drawing/2014/main" id="{A65DF44E-470C-4C1D-ABBD-2044D5A69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FD287B-69C5-4AF9-881B-3EC69415503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06724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E34E6F-EA7D-4EA8-8663-E2A133826999}"/>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3" name="Footer Placeholder 2">
            <a:extLst>
              <a:ext uri="{FF2B5EF4-FFF2-40B4-BE49-F238E27FC236}">
                <a16:creationId xmlns:a16="http://schemas.microsoft.com/office/drawing/2014/main" id="{C1A611A6-4644-4AA7-9D60-50AA8CC6E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3B52E-1DAF-4DC2-98B5-EAFBC25072E8}"/>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5808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4FF7-478E-423D-9C9D-A20F7E771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A536-530A-4C25-91A2-83B83AD21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4966F-F411-41CE-BEE3-6591C00D3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DA1B-0B68-482A-AC01-69D7667CDE79}"/>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5C211D42-4508-412D-A070-E19CE25A6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77308-1E33-494F-B33F-A778B8A1E40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317728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CC30-BF84-4821-B0E1-84DDF87AA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DAE43A-4447-4370-B95F-AB13BCA80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25CDD-89FF-4DD3-9F30-C04552DE3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CA96A-5AF1-454F-B7B4-CEF616B6036C}"/>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6" name="Footer Placeholder 5">
            <a:extLst>
              <a:ext uri="{FF2B5EF4-FFF2-40B4-BE49-F238E27FC236}">
                <a16:creationId xmlns:a16="http://schemas.microsoft.com/office/drawing/2014/main" id="{AD61B755-CBDA-4DD9-9CFD-14961E6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FFD8E-FC69-4DC3-9203-63BED0A53960}"/>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284030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34EBB-B23B-478B-AC3D-DEDFE4A25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9B55E-522C-4657-9569-162996CA0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949DE-BD03-4444-8654-C5FDD3282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D4A7CD47-D3A0-40D0-854E-11389E681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FD0F3-F1BF-4B64-B1FC-E3F6AF113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4A55A-18D4-410A-9B8A-4F15794384AB}" type="slidenum">
              <a:rPr lang="en-US" smtClean="0"/>
              <a:t>‹#›</a:t>
            </a:fld>
            <a:endParaRPr lang="en-US"/>
          </a:p>
        </p:txBody>
      </p:sp>
    </p:spTree>
    <p:extLst>
      <p:ext uri="{BB962C8B-B14F-4D97-AF65-F5344CB8AC3E}">
        <p14:creationId xmlns:p14="http://schemas.microsoft.com/office/powerpoint/2010/main" val="277783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12,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49532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pPr marL="0" indent="0">
              <a:buNone/>
            </a:pPr>
            <a:endParaRPr lang="en-US" dirty="0"/>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a:t>The basis of ggplot2</a:t>
            </a:r>
          </a:p>
          <a:p>
            <a:r>
              <a:rPr lang="en-US"/>
              <a:t>Build plots in layers:</a:t>
            </a:r>
          </a:p>
          <a:p>
            <a:pPr lvl="1"/>
            <a:r>
              <a:rPr lang="en-US"/>
              <a:t>Data to be visualized</a:t>
            </a:r>
          </a:p>
          <a:p>
            <a:pPr lvl="1"/>
            <a:r>
              <a:rPr lang="en-US">
                <a:highlight>
                  <a:srgbClr val="FFFF00"/>
                </a:highlight>
              </a:rPr>
              <a:t>Aes</a:t>
            </a:r>
            <a:r>
              <a:rPr lang="en-US"/>
              <a:t>thetic mappings</a:t>
            </a:r>
          </a:p>
          <a:p>
            <a:pPr lvl="1"/>
            <a:r>
              <a:rPr lang="en-US">
                <a:highlight>
                  <a:srgbClr val="FFFF00"/>
                </a:highlight>
              </a:rPr>
              <a:t>Geom</a:t>
            </a:r>
            <a:r>
              <a:rPr lang="en-US"/>
              <a:t>etric objects </a:t>
            </a:r>
          </a:p>
          <a:p>
            <a:pPr lvl="1"/>
            <a:r>
              <a:rPr lang="en-US">
                <a:highlight>
                  <a:srgbClr val="FFFF00"/>
                </a:highlight>
              </a:rPr>
              <a:t>Stat</a:t>
            </a:r>
            <a:r>
              <a:rPr lang="en-US"/>
              <a:t>istical transformations</a:t>
            </a:r>
          </a:p>
          <a:p>
            <a:pPr lvl="1"/>
            <a:r>
              <a:rPr lang="en-US">
                <a:highlight>
                  <a:srgbClr val="FFFF00"/>
                </a:highlight>
              </a:rPr>
              <a:t>Coord</a:t>
            </a:r>
            <a:r>
              <a:rPr lang="en-US"/>
              <a:t>inates</a:t>
            </a:r>
          </a:p>
          <a:p>
            <a:pPr lvl="1"/>
            <a:r>
              <a:rPr lang="en-US">
                <a:highlight>
                  <a:srgbClr val="FFFF00"/>
                </a:highlight>
              </a:rPr>
              <a:t>Scale</a:t>
            </a:r>
            <a:r>
              <a:rPr lang="en-US"/>
              <a:t>s </a:t>
            </a:r>
          </a:p>
          <a:p>
            <a:pPr lvl="1"/>
            <a:r>
              <a:rPr lang="en-US">
                <a:highlight>
                  <a:srgbClr val="FFFF00"/>
                </a:highlight>
              </a:rPr>
              <a:t>Facet</a:t>
            </a:r>
            <a:r>
              <a:rPr lang="en-US"/>
              <a:t>s</a:t>
            </a: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643467"/>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644652"/>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644652"/>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a:xfrm>
            <a:off x="643467" y="321734"/>
            <a:ext cx="10905066" cy="1135737"/>
          </a:xfrm>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43468" y="1782981"/>
            <a:ext cx="6842935" cy="4393982"/>
          </a:xfrm>
        </p:spPr>
        <p:txBody>
          <a:bodyPr>
            <a:normAutofit/>
          </a:bodyPr>
          <a:lstStyle/>
          <a:p>
            <a:pPr marL="0" indent="0">
              <a:buNone/>
            </a:pPr>
            <a:r>
              <a:rPr lang="en-US" sz="2400"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7484023" y="1623862"/>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Why is data visualization important? </a:t>
            </a:r>
          </a:p>
          <a:p>
            <a:r>
              <a:rPr lang="en-US" sz="2400" dirty="0"/>
              <a:t>Best practices in data visualization </a:t>
            </a:r>
          </a:p>
          <a:p>
            <a:r>
              <a:rPr lang="en-US" sz="2400" dirty="0"/>
              <a:t>Data visualization in R </a:t>
            </a:r>
          </a:p>
          <a:p>
            <a:r>
              <a:rPr lang="en-US" sz="2400" dirty="0"/>
              <a:t>R setup </a:t>
            </a:r>
          </a:p>
          <a:p>
            <a:r>
              <a:rPr lang="en-US" sz="2400" dirty="0"/>
              <a:t>How to make a scatterplot in R </a:t>
            </a:r>
          </a:p>
          <a:p>
            <a:r>
              <a:rPr lang="en-US" sz="2400" dirty="0"/>
              <a:t>How to make a line graph in R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894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C4032-57B1-4897-A086-AD0F356D05E6}"/>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Jenn Schilling</a:t>
            </a:r>
          </a:p>
          <a:p>
            <a:r>
              <a:rPr lang="en-US" dirty="0">
                <a:solidFill>
                  <a:srgbClr val="080808"/>
                </a:solidFill>
              </a:rPr>
              <a:t>April 13, 2021</a:t>
            </a:r>
          </a:p>
        </p:txBody>
      </p:sp>
      <p:sp>
        <p:nvSpPr>
          <p:cNvPr id="2" name="Title 1">
            <a:extLst>
              <a:ext uri="{FF2B5EF4-FFF2-40B4-BE49-F238E27FC236}">
                <a16:creationId xmlns:a16="http://schemas.microsoft.com/office/drawing/2014/main" id="{3220289F-B909-4753-A9B1-4259A9A4B540}"/>
              </a:ext>
            </a:extLst>
          </p:cNvPr>
          <p:cNvSpPr>
            <a:spLocks noGrp="1"/>
          </p:cNvSpPr>
          <p:nvPr>
            <p:ph type="ctrTitle"/>
          </p:nvPr>
        </p:nvSpPr>
        <p:spPr>
          <a:xfrm>
            <a:off x="3204642" y="2353641"/>
            <a:ext cx="5782716" cy="2150719"/>
          </a:xfrm>
          <a:noFill/>
        </p:spPr>
        <p:txBody>
          <a:bodyPr anchor="ctr">
            <a:normAutofit/>
          </a:bodyPr>
          <a:lstStyle/>
          <a:p>
            <a:r>
              <a:rPr lang="en-US" sz="4800" dirty="0">
                <a:solidFill>
                  <a:srgbClr val="080808"/>
                </a:solidFill>
              </a:rPr>
              <a:t>Data Visualization in 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360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sz="2400" dirty="0"/>
              <a:t>Recap of previous session </a:t>
            </a:r>
          </a:p>
          <a:p>
            <a:r>
              <a:rPr lang="en-US" sz="2400" dirty="0"/>
              <a:t>How to make a bar graph in R </a:t>
            </a:r>
          </a:p>
          <a:p>
            <a:r>
              <a:rPr lang="en-US" sz="2400" dirty="0"/>
              <a:t>Adding and changing titles and labels in R </a:t>
            </a:r>
          </a:p>
          <a:p>
            <a:r>
              <a:rPr lang="en-US" sz="2400" dirty="0"/>
              <a:t>Formatting options for plots in R</a:t>
            </a:r>
          </a:p>
          <a:p>
            <a:r>
              <a:rPr lang="en-US" sz="2400" dirty="0"/>
              <a:t>How to save a plot in R </a:t>
            </a:r>
          </a:p>
          <a:p>
            <a:r>
              <a:rPr lang="en-US" sz="2400" dirty="0"/>
              <a:t>Where to go from here </a:t>
            </a:r>
          </a:p>
          <a:p>
            <a:r>
              <a:rPr lang="en-US" sz="2400" dirty="0"/>
              <a:t>Questions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a:xfrm>
            <a:off x="643467" y="321734"/>
            <a:ext cx="10905066" cy="1135737"/>
          </a:xfrm>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a:xfrm>
            <a:off x="643467" y="1782981"/>
            <a:ext cx="10905066" cy="4393982"/>
          </a:xfrm>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grpSp>
        <p:nvGrpSpPr>
          <p:cNvPr id="2060"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grpSp>
        <p:nvGrpSpPr>
          <p:cNvPr id="2062"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dirty="0">
                <a:hlinkClick r:id="rId3"/>
              </a:rPr>
              <a:t>ggplot2: Elegant Graphics for Data Analysis by  Hadley Wickham</a:t>
            </a:r>
            <a:endParaRPr lang="en-US" dirty="0"/>
          </a:p>
          <a:p>
            <a:pPr lvl="1"/>
            <a:r>
              <a:rPr lang="en-US" dirty="0">
                <a:hlinkClick r:id="rId4"/>
              </a:rPr>
              <a:t>Data Visualization Chapter in R for Data Science by Hadley Wickham &amp; Garrett </a:t>
            </a:r>
            <a:r>
              <a:rPr lang="en-US" dirty="0" err="1">
                <a:hlinkClick r:id="rId4"/>
              </a:rPr>
              <a:t>Grolemund</a:t>
            </a:r>
            <a:endParaRPr lang="en-US" dirty="0"/>
          </a:p>
          <a:p>
            <a:pPr lvl="1"/>
            <a:r>
              <a:rPr lang="en-US" dirty="0">
                <a:hlinkClick r:id="rId5"/>
              </a:rPr>
              <a:t>ggplot2 Reference Guide </a:t>
            </a:r>
            <a:endParaRPr lang="en-US" dirty="0"/>
          </a:p>
          <a:p>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AD8411B-93AD-4FE0-8027-DBE061DB63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087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5122</Words>
  <Application>Microsoft Office PowerPoint</Application>
  <PresentationFormat>Widescreen</PresentationFormat>
  <Paragraphs>435</Paragraphs>
  <Slides>78</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64</cp:revision>
  <dcterms:created xsi:type="dcterms:W3CDTF">2021-03-06T21:07:36Z</dcterms:created>
  <dcterms:modified xsi:type="dcterms:W3CDTF">2021-03-10T19:32:08Z</dcterms:modified>
</cp:coreProperties>
</file>